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68" r:id="rId4"/>
    <p:sldId id="258" r:id="rId5"/>
    <p:sldId id="271" r:id="rId6"/>
    <p:sldId id="272" r:id="rId7"/>
    <p:sldId id="263" r:id="rId8"/>
    <p:sldId id="290" r:id="rId9"/>
    <p:sldId id="273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75" r:id="rId18"/>
    <p:sldId id="276" r:id="rId19"/>
    <p:sldId id="289" r:id="rId20"/>
    <p:sldId id="277" r:id="rId21"/>
    <p:sldId id="286" r:id="rId22"/>
    <p:sldId id="287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F67B4-12F0-5C4D-A3B4-D1A34660B8E1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22F9F-5F54-1249-BFE9-BB337AE7D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1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BC4A-3FCB-7447-B292-6EA5C034A4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8119E-F8DB-1E40-98A7-4E2FE84A7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08273-0D5A-0848-8F42-0AF9CD8CB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9B54B-0AD8-134B-93FE-C9EDADF7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BF022-4C8B-3F43-BD3E-7CA7EAA3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E4159-6CFF-F744-B38E-626F3D34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A8202-8EE8-4E40-AC0A-CB26344DA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DD037-F232-134C-892A-AC7861C0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84DFF-FF0F-D24A-A74C-E0756CAF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CD9B-D025-174B-9A81-ABFA313D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74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FD4AFC-97C4-144F-8295-1EC3F0094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733EE1-5639-6442-8429-28782ABCF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60490-2E4D-1949-8A93-C55DF6CA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4C5B3-B1F5-5C4B-A88A-9FC7EA717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05DF4-7112-DE43-9751-B12A3ACE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4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6560-C4B3-A947-A111-C5F89FC9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4393E-C444-8B46-BB9E-B5C0B6C59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EC41E-C62C-1740-86DC-A4E2144C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CA9B8-BD92-7F40-BCAF-7521A425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581B8-E4C6-4C43-8F42-CE202D935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6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3E85-3EE2-9C4B-ACCA-48046B748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1ED31-AAC5-3E47-AC18-B7E1C289A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C654A-9A3C-4A44-8A7C-B45697077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FFF56-00D2-C44E-A9DD-523387CC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C5818-D8A6-4D4C-A4AB-1A9534BD6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8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2D32E-9032-F848-96C9-FFC40642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922DA-0222-654B-8DFB-429F439F8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19DB6-C2C0-A045-A5E6-4C9E9E5D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E0CE13-D244-9B43-8074-E4EC89DD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26561-9C37-7A4B-9AC9-DDB40526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E71E8-34D2-5C42-A913-76999A83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2A965-FCE8-5745-97EA-3B7E99FB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0E1B0-F256-F048-B055-BDAD5C389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A9ABF-A952-DD49-BFDB-F0028FCEB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E2012-3520-E743-91FC-6CB96F42D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E7C51-EB36-3746-B061-AC4B260E7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1B0CF2-C8A5-7547-A9D7-E3019682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CED621-A075-A94C-A12D-E1C5C3AC5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127AF6-F74C-F14B-A865-1A5534F8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7FB9D-670C-BF48-B7FB-95E25A8E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02326F-E3CF-A54E-8460-1AE8EF3E3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DEDE-0AE0-284B-AB5D-9F07032A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CF521-EE86-704B-A142-91DDCEFA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99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75794F-9448-ED4A-A2EA-DE40A014E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FEC97F-CF8D-5549-A774-DE2E2B5E4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04EAB-B9CC-5348-82BD-CAC6CB8B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4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3AFF-715D-0E43-B8DA-D51226DE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0E7E9-69CD-F94B-A50B-C4DD261BA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D248A-A0A1-9144-B42E-AEDA242B8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39F33-4130-6447-AC37-9C4C2F1EB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BF2EE-570A-0842-B5AC-337F22FC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4BCB5-65EA-F949-B2C7-119568AC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94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0EC99-0DDF-D644-A64A-7FDC69C32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C19DE-1525-514D-870A-F9D9AD0AD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7F26A-FDC4-9C46-847F-3455638EB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43E9D-EE76-4345-9C9E-B70E2CE1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53ED5-6A1E-EA40-8322-7A27DC720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E67A0-1CB8-2B4F-9BD9-0142C01E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4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45E26-27D6-8042-9BC5-22B6338B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8B55A-B68C-2D4C-A86F-3B8A3DD97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629C5-95A9-E344-AA10-C7D9C7181F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6F90E-D61C-4141-8326-21187BD8C516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2C97E-884F-974D-AB40-2325A140A6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64B14-8D56-5E43-AB65-CBF0DABE0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4154F-9901-9C49-9FC8-C734ECC3C0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6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deepsinngh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deepsinngh/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deepsinngh/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deepsinngh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deepsinngh/parallel-neural-network-mp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deepsinngh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D5CA-9D1C-7045-99DC-00FDF38DE6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Parallelizing Bayesian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A47B9-32DD-734E-BDAA-F19194F46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93436"/>
          </a:xfrm>
        </p:spPr>
        <p:txBody>
          <a:bodyPr/>
          <a:lstStyle/>
          <a:p>
            <a:r>
              <a:rPr lang="en-US" sz="3200" dirty="0"/>
              <a:t>Like a Gauss!</a:t>
            </a:r>
          </a:p>
          <a:p>
            <a:endParaRPr lang="en-US" dirty="0"/>
          </a:p>
          <a:p>
            <a:r>
              <a:rPr lang="en-US" sz="3200" dirty="0"/>
              <a:t>Pradeep Singh</a:t>
            </a:r>
          </a:p>
        </p:txBody>
      </p:sp>
    </p:spTree>
    <p:extLst>
      <p:ext uri="{BB962C8B-B14F-4D97-AF65-F5344CB8AC3E}">
        <p14:creationId xmlns:p14="http://schemas.microsoft.com/office/powerpoint/2010/main" val="2355536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F90D-C378-A445-B0DE-FA479D92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B0E77-68CA-7F45-B69F-5CC240E3D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218" y="704056"/>
            <a:ext cx="6405563" cy="5417050"/>
          </a:xfrm>
        </p:spPr>
      </p:pic>
    </p:spTree>
    <p:extLst>
      <p:ext uri="{BB962C8B-B14F-4D97-AF65-F5344CB8AC3E}">
        <p14:creationId xmlns:p14="http://schemas.microsoft.com/office/powerpoint/2010/main" val="184254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32E-B179-B543-B623-0E20E8BA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187" y="565484"/>
            <a:ext cx="8965949" cy="770021"/>
          </a:xfrm>
        </p:spPr>
        <p:txBody>
          <a:bodyPr>
            <a:normAutofit/>
          </a:bodyPr>
          <a:lstStyle/>
          <a:p>
            <a:r>
              <a:rPr lang="en-US" sz="4000" dirty="0"/>
              <a:t>MPI standard -- distributed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4BC8F3-509D-9740-A8DE-C19FE286E1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95" b="895"/>
          <a:stretch>
            <a:fillRect/>
          </a:stretch>
        </p:blipFill>
        <p:spPr>
          <a:xfrm>
            <a:off x="4800600" y="1549852"/>
            <a:ext cx="5459914" cy="431119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9DEE9-348F-5448-B4D9-F941CA4D4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1367" y="1799657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Broadcast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Scatter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Gather</a:t>
            </a:r>
          </a:p>
        </p:txBody>
      </p:sp>
    </p:spTree>
    <p:extLst>
      <p:ext uri="{BB962C8B-B14F-4D97-AF65-F5344CB8AC3E}">
        <p14:creationId xmlns:p14="http://schemas.microsoft.com/office/powerpoint/2010/main" val="380934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E212-D26B-9D43-B946-05614387B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5" y="264695"/>
            <a:ext cx="10728158" cy="584007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To distribute dataset to </a:t>
            </a:r>
            <a:r>
              <a:rPr lang="en-US" dirty="0" err="1"/>
              <a:t>worknodes</a:t>
            </a:r>
            <a:r>
              <a:rPr lang="en-US" dirty="0"/>
              <a:t> (Scatter) in mpi4py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F2543C-3272-0B41-A2CD-199EEB985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74" y="1961147"/>
            <a:ext cx="10275299" cy="1985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6EB33F-B01C-FD4C-B2F2-946840CE32D1}"/>
              </a:ext>
            </a:extLst>
          </p:cNvPr>
          <p:cNvSpPr txBox="1"/>
          <p:nvPr/>
        </p:nvSpPr>
        <p:spPr>
          <a:xfrm>
            <a:off x="1030374" y="5029200"/>
            <a:ext cx="4901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Source: </a:t>
            </a:r>
            <a:r>
              <a:rPr lang="en-US" sz="2000" dirty="0">
                <a:hlinkClick r:id="rId3"/>
              </a:rPr>
              <a:t>https://github.com/pradeepsinngh/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Repo: parallel-neural-network-</a:t>
            </a:r>
            <a:r>
              <a:rPr lang="en-US" sz="2000" dirty="0" err="1"/>
              <a:t>mpi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27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280C6-C4B3-0E46-945A-CB236C5B0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1579"/>
            <a:ext cx="10515600" cy="5575384"/>
          </a:xfrm>
        </p:spPr>
        <p:txBody>
          <a:bodyPr/>
          <a:lstStyle/>
          <a:p>
            <a:r>
              <a:rPr lang="en-US" dirty="0"/>
              <a:t>To collect training results of </a:t>
            </a:r>
            <a:r>
              <a:rPr lang="en-US" dirty="0" err="1"/>
              <a:t>worknodes</a:t>
            </a:r>
            <a:r>
              <a:rPr lang="en-US" dirty="0"/>
              <a:t> (Gather) in mpi4py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000E5-394D-D843-9DD6-66C95EE75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5" y="1637614"/>
            <a:ext cx="8773695" cy="3150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F3F5FE-1C8A-D047-A5AB-D220962D3506}"/>
              </a:ext>
            </a:extLst>
          </p:cNvPr>
          <p:cNvSpPr txBox="1"/>
          <p:nvPr/>
        </p:nvSpPr>
        <p:spPr>
          <a:xfrm>
            <a:off x="1106905" y="5329989"/>
            <a:ext cx="4753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Source: </a:t>
            </a:r>
            <a:r>
              <a:rPr lang="en-US" sz="2000" dirty="0">
                <a:hlinkClick r:id="rId3"/>
              </a:rPr>
              <a:t>https://github.com/pradeepsinngh/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Repo: parallel-neural-network-</a:t>
            </a:r>
            <a:r>
              <a:rPr lang="en-US" sz="2000" dirty="0" err="1"/>
              <a:t>mpi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3085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0663-A1CF-0845-B248-565A36AD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74" y="757989"/>
            <a:ext cx="10487526" cy="5418974"/>
          </a:xfrm>
        </p:spPr>
        <p:txBody>
          <a:bodyPr/>
          <a:lstStyle/>
          <a:p>
            <a:r>
              <a:rPr lang="en-US" dirty="0"/>
              <a:t>To synchronize the weights of neural network among </a:t>
            </a:r>
            <a:r>
              <a:rPr lang="en-US" dirty="0" err="1"/>
              <a:t>worknodes</a:t>
            </a:r>
            <a:r>
              <a:rPr lang="en-US" dirty="0"/>
              <a:t> (</a:t>
            </a:r>
            <a:r>
              <a:rPr lang="en-US" dirty="0" err="1"/>
              <a:t>Bcast</a:t>
            </a:r>
            <a:r>
              <a:rPr lang="en-US" dirty="0"/>
              <a:t>) using mpi4py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E997F-6BF4-4D43-AA17-9F19B097C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17" y="2563228"/>
            <a:ext cx="6130806" cy="1021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ACE9C1-4927-FD40-9A3B-3CDD1FB40845}"/>
              </a:ext>
            </a:extLst>
          </p:cNvPr>
          <p:cNvSpPr txBox="1"/>
          <p:nvPr/>
        </p:nvSpPr>
        <p:spPr>
          <a:xfrm>
            <a:off x="1407694" y="5281863"/>
            <a:ext cx="493896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Source: </a:t>
            </a:r>
            <a:r>
              <a:rPr lang="en-US" sz="2000" dirty="0">
                <a:hlinkClick r:id="rId3"/>
              </a:rPr>
              <a:t>https://github.com/pradeepsinngh/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Repo: parallel-neural-network-</a:t>
            </a:r>
            <a:r>
              <a:rPr lang="en-US" sz="2000" dirty="0" err="1"/>
              <a:t>mpi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193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8C2B-06F2-5D40-8931-5B3F3AB48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 on GPU -- Theano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8FC74-3E53-3241-8E81-3A80666A9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210" y="1690688"/>
            <a:ext cx="4143447" cy="31584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066665-8E30-D34C-9987-FB98A348FDCE}"/>
              </a:ext>
            </a:extLst>
          </p:cNvPr>
          <p:cNvSpPr txBox="1"/>
          <p:nvPr/>
        </p:nvSpPr>
        <p:spPr>
          <a:xfrm>
            <a:off x="1248944" y="5438273"/>
            <a:ext cx="4300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https://github.com/pradeepsinngh/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Repo: parallel-neural-network-</a:t>
            </a:r>
            <a:r>
              <a:rPr lang="en-US" dirty="0" err="1"/>
              <a:t>mpi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877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8AF8-935D-3F4B-84D7-F45AA4C6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Environment: Google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14498-E220-0549-AB87-856B9A71E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Zone: us-west1-b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Virtual Machine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Virtual CPU: (n1-standard-1)</a:t>
            </a:r>
          </a:p>
          <a:p>
            <a:pPr lvl="1"/>
            <a:r>
              <a:rPr lang="en-US" dirty="0"/>
              <a:t>Intel i7-5930 3.5 GHz</a:t>
            </a:r>
          </a:p>
          <a:p>
            <a:pPr lvl="1"/>
            <a:r>
              <a:rPr lang="en-US" dirty="0"/>
              <a:t>system memory: 3.75 GB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GPU: Nvidia Titan 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Numpy</a:t>
            </a:r>
            <a:r>
              <a:rPr lang="en-US" dirty="0"/>
              <a:t> -- For matrix operations in CPU mode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Theano -- For matrix operations in GPU mode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mpi4py -- </a:t>
            </a:r>
            <a:r>
              <a:rPr lang="en-US" i="1" dirty="0"/>
              <a:t>MPI for Python</a:t>
            </a:r>
            <a:r>
              <a:rPr lang="en-US" dirty="0"/>
              <a:t> package.</a:t>
            </a:r>
          </a:p>
        </p:txBody>
      </p:sp>
    </p:spTree>
    <p:extLst>
      <p:ext uri="{BB962C8B-B14F-4D97-AF65-F5344CB8AC3E}">
        <p14:creationId xmlns:p14="http://schemas.microsoft.com/office/powerpoint/2010/main" val="1733281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DCDA-B2BA-004C-9DE1-73F62254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3E436-5C88-1045-A960-00312B13D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Data parallelism vs Sequential execution: with CPU</a:t>
            </a:r>
          </a:p>
          <a:p>
            <a:r>
              <a:rPr lang="en-US" sz="3200" dirty="0"/>
              <a:t>Data parallelism vs Sequential execution: with GPU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The parameters of the learning algorithm:</a:t>
            </a:r>
          </a:p>
          <a:p>
            <a:r>
              <a:rPr lang="en-US" dirty="0"/>
              <a:t>learning rate: 0.1</a:t>
            </a:r>
          </a:p>
          <a:p>
            <a:r>
              <a:rPr lang="en-US" dirty="0"/>
              <a:t>gradient descent iteration: 60</a:t>
            </a:r>
          </a:p>
          <a:p>
            <a:r>
              <a:rPr lang="en-US" dirty="0"/>
              <a:t>activation function: sigmoid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0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AA28-323C-DE4B-98E4-404C9CD2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Is CPU faster than GPU?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21CDEE-B79E-2643-BCD0-076C09043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709" y="1552575"/>
            <a:ext cx="6936582" cy="4624388"/>
          </a:xfrm>
        </p:spPr>
      </p:pic>
    </p:spTree>
    <p:extLst>
      <p:ext uri="{BB962C8B-B14F-4D97-AF65-F5344CB8AC3E}">
        <p14:creationId xmlns:p14="http://schemas.microsoft.com/office/powerpoint/2010/main" val="113069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ED380-84C7-E14C-AEB2-F8ED3525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694"/>
            <a:ext cx="10515600" cy="1325563"/>
          </a:xfrm>
        </p:spPr>
        <p:txBody>
          <a:bodyPr/>
          <a:lstStyle/>
          <a:p>
            <a:r>
              <a:rPr lang="en-US" dirty="0"/>
              <a:t>Observations: Is CPU faster than GPU?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7D661-6B12-D141-8D9E-0F6C8015B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6257"/>
            <a:ext cx="10515600" cy="4351338"/>
          </a:xfrm>
        </p:spPr>
        <p:txBody>
          <a:bodyPr/>
          <a:lstStyle/>
          <a:p>
            <a:r>
              <a:rPr lang="en-US" dirty="0"/>
              <a:t>No</a:t>
            </a:r>
          </a:p>
          <a:p>
            <a:r>
              <a:rPr lang="en-US" dirty="0"/>
              <a:t>Memory copy between system and GPU memory is expensive.</a:t>
            </a:r>
          </a:p>
          <a:p>
            <a:r>
              <a:rPr lang="en-US" dirty="0"/>
              <a:t>Size of the neural network is small so the computation loads are not really heavy.</a:t>
            </a:r>
          </a:p>
          <a:p>
            <a:r>
              <a:rPr lang="en-US" dirty="0"/>
              <a:t>Improvement in computing time by using GPU is overwhelmed by the time consumed while copying inputs and outputs between system memory and GPU memory.</a:t>
            </a:r>
          </a:p>
        </p:txBody>
      </p:sp>
    </p:spTree>
    <p:extLst>
      <p:ext uri="{BB962C8B-B14F-4D97-AF65-F5344CB8AC3E}">
        <p14:creationId xmlns:p14="http://schemas.microsoft.com/office/powerpoint/2010/main" val="28072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8601E-581D-5B45-A36D-D38DAFF92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Outline: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3749D-D49E-604B-83E8-F3007DD16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Traditional Neural Network</a:t>
            </a:r>
          </a:p>
          <a:p>
            <a:r>
              <a:rPr lang="en-US" sz="3200" dirty="0"/>
              <a:t>Bayesian Neural Network</a:t>
            </a:r>
          </a:p>
          <a:p>
            <a:r>
              <a:rPr lang="en-US" sz="3200" dirty="0"/>
              <a:t>Parallel Architecture</a:t>
            </a:r>
          </a:p>
          <a:p>
            <a:r>
              <a:rPr lang="en-US" sz="3200" dirty="0"/>
              <a:t>Tools </a:t>
            </a:r>
          </a:p>
          <a:p>
            <a:r>
              <a:rPr lang="en-US" sz="3200" dirty="0"/>
              <a:t>Code</a:t>
            </a:r>
          </a:p>
          <a:p>
            <a:r>
              <a:rPr lang="en-US" sz="32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18830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D83B-00D9-CE43-BC24-C7324F92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Forward Propagation: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022473-4567-7641-9633-D331EE579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749721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61EC-FE4B-F242-8648-D6B6A489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for Backward Propagation: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F1685-F083-354F-BB20-CA5ADD955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4098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2947-E7D3-5641-AB0B-F2073C55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next week: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A05FD-7E35-7D4B-889B-8A0377EBB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Implementation using MPI</a:t>
            </a:r>
          </a:p>
          <a:p>
            <a:pPr lvl="1"/>
            <a:r>
              <a:rPr lang="en-US" dirty="0"/>
              <a:t>Fit larger model</a:t>
            </a:r>
          </a:p>
          <a:p>
            <a:pPr lvl="1"/>
            <a:r>
              <a:rPr lang="en-US" dirty="0"/>
              <a:t>Use large dataset</a:t>
            </a:r>
          </a:p>
          <a:p>
            <a:pPr lvl="1"/>
            <a:r>
              <a:rPr lang="en-US" dirty="0"/>
              <a:t>Implement Bayesian methods using PyMC3</a:t>
            </a:r>
          </a:p>
          <a:p>
            <a:r>
              <a:rPr lang="en-US" dirty="0"/>
              <a:t>Implementation using </a:t>
            </a:r>
            <a:r>
              <a:rPr lang="en-US" dirty="0" err="1"/>
              <a:t>PyCUDA</a:t>
            </a:r>
            <a:endParaRPr lang="en-US" dirty="0"/>
          </a:p>
          <a:p>
            <a:pPr lvl="1"/>
            <a:r>
              <a:rPr lang="en-US" dirty="0" err="1"/>
              <a:t>Parallize</a:t>
            </a:r>
            <a:r>
              <a:rPr lang="en-US" dirty="0"/>
              <a:t> Neural network with </a:t>
            </a:r>
            <a:r>
              <a:rPr lang="en-US" dirty="0" err="1"/>
              <a:t>Chainer</a:t>
            </a:r>
            <a:r>
              <a:rPr lang="en-US" dirty="0"/>
              <a:t> (Deep learning framework)</a:t>
            </a:r>
          </a:p>
          <a:p>
            <a:pPr lvl="1"/>
            <a:r>
              <a:rPr lang="en-US" dirty="0"/>
              <a:t>Drop Bayesian part</a:t>
            </a:r>
          </a:p>
          <a:p>
            <a:pPr lvl="1"/>
            <a:r>
              <a:rPr lang="en-US" dirty="0"/>
              <a:t>Do some experiments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74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CC42-F4F9-414D-9448-9B060A73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CEE85-70F4-7D43-8EC7-2380248D5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95" y="1825625"/>
            <a:ext cx="10860505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/>
              <a:t>Thanks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Project Repo: </a:t>
            </a: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https://github.com/pradeepsinngh/parallel-neural-network-mpi</a:t>
            </a:r>
            <a:endParaRPr lang="en-US" sz="3200" dirty="0"/>
          </a:p>
          <a:p>
            <a:pPr marL="0" indent="0" algn="ctr">
              <a:buNone/>
            </a:pP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2303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5D28-8854-B747-839B-F948B933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Neural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5537E-B4F9-8741-8CA8-0D61D7899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65"/>
          <a:stretch/>
        </p:blipFill>
        <p:spPr>
          <a:xfrm>
            <a:off x="2343150" y="1576137"/>
            <a:ext cx="6655956" cy="460082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D91C4-B0E4-E948-BDD8-032ED180336F}"/>
              </a:ext>
            </a:extLst>
          </p:cNvPr>
          <p:cNvSpPr txBox="1"/>
          <p:nvPr/>
        </p:nvSpPr>
        <p:spPr>
          <a:xfrm>
            <a:off x="513598" y="6325603"/>
            <a:ext cx="779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 (Pictures): https://</a:t>
            </a:r>
            <a:r>
              <a:rPr lang="en-US" i="1" dirty="0" err="1"/>
              <a:t>github.com</a:t>
            </a:r>
            <a:r>
              <a:rPr lang="en-US" i="1" dirty="0"/>
              <a:t>/</a:t>
            </a:r>
            <a:r>
              <a:rPr lang="en-US" i="1" dirty="0" err="1"/>
              <a:t>ericmjl</a:t>
            </a:r>
            <a:r>
              <a:rPr lang="en-US" i="1" dirty="0"/>
              <a:t>/</a:t>
            </a:r>
            <a:r>
              <a:rPr lang="en-US" i="1" dirty="0" err="1"/>
              <a:t>bayesian</a:t>
            </a:r>
            <a:r>
              <a:rPr lang="en-US" i="1" dirty="0"/>
              <a:t>-deep-learning-demystified</a:t>
            </a:r>
          </a:p>
        </p:txBody>
      </p:sp>
    </p:spTree>
    <p:extLst>
      <p:ext uri="{BB962C8B-B14F-4D97-AF65-F5344CB8AC3E}">
        <p14:creationId xmlns:p14="http://schemas.microsoft.com/office/powerpoint/2010/main" val="239936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9CC773-F8BD-D047-B015-8DB0AA8D1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470" y="863098"/>
            <a:ext cx="10153122" cy="4351338"/>
          </a:xfrm>
        </p:spPr>
      </p:pic>
    </p:spTree>
    <p:extLst>
      <p:ext uri="{BB962C8B-B14F-4D97-AF65-F5344CB8AC3E}">
        <p14:creationId xmlns:p14="http://schemas.microsoft.com/office/powerpoint/2010/main" val="316993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6247E-1988-4246-A263-7977336F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3567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Going Bayesian…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EDD3F-8E9B-6F4A-B91C-FAC92D86B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9130"/>
            <a:ext cx="10515600" cy="4636921"/>
          </a:xfrm>
        </p:spPr>
        <p:txBody>
          <a:bodyPr/>
          <a:lstStyle/>
          <a:p>
            <a:r>
              <a:rPr lang="en-US" dirty="0"/>
              <a:t>Key Idea: Learn probability density over parameter space.</a:t>
            </a:r>
          </a:p>
          <a:p>
            <a:r>
              <a:rPr lang="en-US" dirty="0"/>
              <a:t>Treat your parameters (weights and bias) as Random variables.</a:t>
            </a:r>
          </a:p>
          <a:p>
            <a:r>
              <a:rPr lang="en-US" dirty="0"/>
              <a:t>With random variables you get expectation and variance.</a:t>
            </a:r>
          </a:p>
          <a:p>
            <a:r>
              <a:rPr lang="en-US" dirty="0"/>
              <a:t>Uncertainty propagates to the output.</a:t>
            </a:r>
          </a:p>
          <a:p>
            <a:endParaRPr lang="en-US" dirty="0"/>
          </a:p>
          <a:p>
            <a:r>
              <a:rPr lang="en-US" dirty="0"/>
              <a:t>Why do we need Uncertainty?</a:t>
            </a:r>
          </a:p>
        </p:txBody>
      </p:sp>
    </p:spTree>
    <p:extLst>
      <p:ext uri="{BB962C8B-B14F-4D97-AF65-F5344CB8AC3E}">
        <p14:creationId xmlns:p14="http://schemas.microsoft.com/office/powerpoint/2010/main" val="52801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B9AD5-88AF-B648-B520-112C08EF0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74" y="1010652"/>
            <a:ext cx="10655968" cy="5527258"/>
          </a:xfrm>
        </p:spPr>
        <p:txBody>
          <a:bodyPr>
            <a:normAutofit/>
          </a:bodyPr>
          <a:lstStyle/>
          <a:p>
            <a:r>
              <a:rPr lang="en-US" sz="3200" dirty="0"/>
              <a:t>Traditionally neural networks are trained to produce a point estimate of some variable (of interest). </a:t>
            </a:r>
          </a:p>
          <a:p>
            <a:r>
              <a:rPr lang="en-US" sz="3200" dirty="0"/>
              <a:t>For example, we might train a neural network to predict stock in future using historical data. </a:t>
            </a:r>
          </a:p>
          <a:p>
            <a:r>
              <a:rPr lang="en-US" sz="3200" dirty="0"/>
              <a:t>Can you tell how much certain / uncertain our predication is?</a:t>
            </a:r>
          </a:p>
          <a:p>
            <a:r>
              <a:rPr lang="en-US" sz="3200" dirty="0"/>
              <a:t>No. (that’s why Neural Nets are also called Black Box)</a:t>
            </a:r>
          </a:p>
          <a:p>
            <a:endParaRPr lang="en-US" sz="3200" dirty="0"/>
          </a:p>
          <a:p>
            <a:r>
              <a:rPr lang="en-US" sz="3200" dirty="0"/>
              <a:t>By contrast, Bayesian neural networks enable us to estimate the uncertainty in our predictions using Bayes' rule.</a:t>
            </a:r>
          </a:p>
        </p:txBody>
      </p:sp>
    </p:spTree>
    <p:extLst>
      <p:ext uri="{BB962C8B-B14F-4D97-AF65-F5344CB8AC3E}">
        <p14:creationId xmlns:p14="http://schemas.microsoft.com/office/powerpoint/2010/main" val="3512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CF688-6669-8244-B5CA-7E1B088A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500062"/>
            <a:ext cx="11658599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Learning a probability distribution for each parameter (weight &amp; bias)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42B1E3-4CCD-4B41-ADC7-DFB731D05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7752" y="1654175"/>
            <a:ext cx="6299320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8E46D1-7FC3-6946-B847-F35FF1679BCD}"/>
              </a:ext>
            </a:extLst>
          </p:cNvPr>
          <p:cNvSpPr txBox="1"/>
          <p:nvPr/>
        </p:nvSpPr>
        <p:spPr>
          <a:xfrm>
            <a:off x="1057276" y="6211669"/>
            <a:ext cx="779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Source (Pictures): https://</a:t>
            </a:r>
            <a:r>
              <a:rPr lang="en-US" i="1" dirty="0" err="1"/>
              <a:t>github.com</a:t>
            </a:r>
            <a:r>
              <a:rPr lang="en-US" i="1" dirty="0"/>
              <a:t>/</a:t>
            </a:r>
            <a:r>
              <a:rPr lang="en-US" i="1" dirty="0" err="1"/>
              <a:t>ericmjl</a:t>
            </a:r>
            <a:r>
              <a:rPr lang="en-US" i="1" dirty="0"/>
              <a:t>/</a:t>
            </a:r>
            <a:r>
              <a:rPr lang="en-US" i="1" dirty="0" err="1"/>
              <a:t>bayesian</a:t>
            </a:r>
            <a:r>
              <a:rPr lang="en-US" i="1" dirty="0"/>
              <a:t>-deep-learning-demystified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7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7770-1B69-D643-8A8D-453723EDD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2570"/>
          </a:xfrm>
        </p:spPr>
        <p:txBody>
          <a:bodyPr>
            <a:normAutofit/>
          </a:bodyPr>
          <a:lstStyle/>
          <a:p>
            <a:r>
              <a:rPr lang="en-US" dirty="0"/>
              <a:t>Probability distribution over parameters…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401CDD-6304-A143-96EF-3849B3D5B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696"/>
            <a:ext cx="10515600" cy="4351338"/>
          </a:xfrm>
        </p:spPr>
        <p:txBody>
          <a:bodyPr/>
          <a:lstStyle/>
          <a:p>
            <a:r>
              <a:rPr lang="en-US" dirty="0"/>
              <a:t>Normal prior with mean = 0 and SD = 1.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9763BE1-8586-B943-85BD-1055DB1F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442" y="1949034"/>
            <a:ext cx="7086600" cy="381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45A87A-842A-094A-A9CD-709821DE12BA}"/>
              </a:ext>
            </a:extLst>
          </p:cNvPr>
          <p:cNvSpPr txBox="1"/>
          <p:nvPr/>
        </p:nvSpPr>
        <p:spPr>
          <a:xfrm>
            <a:off x="838200" y="5871411"/>
            <a:ext cx="4300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https://github.com/pradeepsinngh/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Repo: parallel-neural-network-</a:t>
            </a:r>
            <a:r>
              <a:rPr lang="en-US" dirty="0" err="1"/>
              <a:t>mpi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7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6C357-C67F-4248-B3DE-B68EB593A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222"/>
          </a:xfrm>
        </p:spPr>
        <p:txBody>
          <a:bodyPr/>
          <a:lstStyle/>
          <a:p>
            <a:r>
              <a:rPr lang="en-US" dirty="0"/>
              <a:t>Parallelism: MPI + GPU (Data Parallelism)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52C5B-2080-B440-949B-9DBCDC0F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548"/>
            <a:ext cx="10515600" cy="4901615"/>
          </a:xfrm>
        </p:spPr>
        <p:txBody>
          <a:bodyPr/>
          <a:lstStyle/>
          <a:p>
            <a:r>
              <a:rPr lang="en-US" sz="3200" dirty="0"/>
              <a:t>Goal: To reduce training time.</a:t>
            </a:r>
          </a:p>
          <a:p>
            <a:r>
              <a:rPr lang="en-US" sz="3200" dirty="0"/>
              <a:t>Split the data in subsets.</a:t>
            </a:r>
          </a:p>
          <a:p>
            <a:r>
              <a:rPr lang="en-US" sz="3200" dirty="0"/>
              <a:t>Distribute the subsets to work nodes/ processes.</a:t>
            </a:r>
          </a:p>
          <a:p>
            <a:r>
              <a:rPr lang="en-US" sz="3200" dirty="0"/>
              <a:t>Collect the results computed by GPU.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29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538</Words>
  <Application>Microsoft Macintosh PowerPoint</Application>
  <PresentationFormat>Widescreen</PresentationFormat>
  <Paragraphs>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Parallelizing Bayesian Deep Learning</vt:lpstr>
      <vt:lpstr>Outline:</vt:lpstr>
      <vt:lpstr>Neural Network</vt:lpstr>
      <vt:lpstr>PowerPoint Presentation</vt:lpstr>
      <vt:lpstr>Going Bayesian…</vt:lpstr>
      <vt:lpstr>PowerPoint Presentation</vt:lpstr>
      <vt:lpstr>Learning a probability distribution for each parameter (weight &amp; bias)</vt:lpstr>
      <vt:lpstr>Probability distribution over parameters…</vt:lpstr>
      <vt:lpstr>Parallelism: MPI + GPU (Data Parallelism)</vt:lpstr>
      <vt:lpstr>PowerPoint Presentation</vt:lpstr>
      <vt:lpstr>MPI standard -- distributed operations</vt:lpstr>
      <vt:lpstr>PowerPoint Presentation</vt:lpstr>
      <vt:lpstr>PowerPoint Presentation</vt:lpstr>
      <vt:lpstr>PowerPoint Presentation</vt:lpstr>
      <vt:lpstr>Matrix Multiplication on GPU -- Theano</vt:lpstr>
      <vt:lpstr>Environment: Google Cloud </vt:lpstr>
      <vt:lpstr>Experiments:</vt:lpstr>
      <vt:lpstr>Results: Is CPU faster than GPU?</vt:lpstr>
      <vt:lpstr>Observations: Is CPU faster than GPU? </vt:lpstr>
      <vt:lpstr>Time for Forward Propagation:</vt:lpstr>
      <vt:lpstr>Time for Backward Propagation:</vt:lpstr>
      <vt:lpstr>Plan for next week: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Parallelizing Bayesian Neural Network</dc:title>
  <dc:creator>Pradeep Singh</dc:creator>
  <cp:lastModifiedBy>Pradeep Singh</cp:lastModifiedBy>
  <cp:revision>52</cp:revision>
  <dcterms:created xsi:type="dcterms:W3CDTF">2018-03-21T20:08:19Z</dcterms:created>
  <dcterms:modified xsi:type="dcterms:W3CDTF">2018-05-01T17:08:49Z</dcterms:modified>
</cp:coreProperties>
</file>